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  <p:embeddedFont>
      <p:font typeface="Montserrat Thin" charset="1" panose="00000300000000000000"/>
      <p:regular r:id="rId24"/>
    </p:embeddedFont>
    <p:embeddedFont>
      <p:font typeface="Montserrat Thin Italics" charset="1" panose="00000300000000000000"/>
      <p:regular r:id="rId25"/>
    </p:embeddedFont>
    <p:embeddedFont>
      <p:font typeface="Montserrat Extra-Light" charset="1" panose="00000300000000000000"/>
      <p:regular r:id="rId26"/>
    </p:embeddedFont>
    <p:embeddedFont>
      <p:font typeface="Montserrat Extra-Light Italics" charset="1" panose="00000300000000000000"/>
      <p:regular r:id="rId27"/>
    </p:embeddedFont>
    <p:embeddedFont>
      <p:font typeface="Montserrat Light" charset="1" panose="00000400000000000000"/>
      <p:regular r:id="rId28"/>
    </p:embeddedFont>
    <p:embeddedFont>
      <p:font typeface="Montserrat Light Italics" charset="1" panose="00000400000000000000"/>
      <p:regular r:id="rId29"/>
    </p:embeddedFont>
    <p:embeddedFont>
      <p:font typeface="Montserrat Medium" charset="1" panose="00000600000000000000"/>
      <p:regular r:id="rId30"/>
    </p:embeddedFont>
    <p:embeddedFont>
      <p:font typeface="Montserrat Medium Italics" charset="1" panose="00000600000000000000"/>
      <p:regular r:id="rId31"/>
    </p:embeddedFont>
    <p:embeddedFont>
      <p:font typeface="Montserrat Semi-Bold" charset="1" panose="00000700000000000000"/>
      <p:regular r:id="rId32"/>
    </p:embeddedFont>
    <p:embeddedFont>
      <p:font typeface="Montserrat Semi-Bold Italics" charset="1" panose="00000700000000000000"/>
      <p:regular r:id="rId33"/>
    </p:embeddedFont>
    <p:embeddedFont>
      <p:font typeface="Montserrat Ultra-Bold" charset="1" panose="00000900000000000000"/>
      <p:regular r:id="rId34"/>
    </p:embeddedFont>
    <p:embeddedFont>
      <p:font typeface="Montserrat Ultra-Bold Italics" charset="1" panose="00000900000000000000"/>
      <p:regular r:id="rId35"/>
    </p:embeddedFont>
    <p:embeddedFont>
      <p:font typeface="Montserrat Heavy" charset="1" panose="00000A00000000000000"/>
      <p:regular r:id="rId36"/>
    </p:embeddedFont>
    <p:embeddedFont>
      <p:font typeface="Montserrat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6991" y="4480713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82893" y="5143500"/>
            <a:ext cx="5976407" cy="4411675"/>
          </a:xfrm>
          <a:custGeom>
            <a:avLst/>
            <a:gdLst/>
            <a:ahLst/>
            <a:cxnLst/>
            <a:rect r="r" b="b" t="t" l="l"/>
            <a:pathLst>
              <a:path h="4411675" w="5976407">
                <a:moveTo>
                  <a:pt x="0" y="0"/>
                </a:moveTo>
                <a:lnTo>
                  <a:pt x="5976407" y="0"/>
                </a:lnTo>
                <a:lnTo>
                  <a:pt x="5976407" y="4411675"/>
                </a:lnTo>
                <a:lnTo>
                  <a:pt x="0" y="441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21961" y="1742609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MINICASE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21961" y="3388727"/>
            <a:ext cx="14202988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F9B314"/>
                </a:solidFill>
                <a:latin typeface="Montserrat Ultra-Bold"/>
              </a:rPr>
              <a:t>DATA ANALYST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672854" y="1793207"/>
            <a:ext cx="39746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</a:rPr>
              <a:t>presentation 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10890" y="5086350"/>
            <a:ext cx="928859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963">
                <a:solidFill>
                  <a:srgbClr val="101010"/>
                </a:solidFill>
                <a:latin typeface="Montserrat Classic"/>
              </a:rPr>
              <a:t>BY: CAMELIA FITRIANTY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611394">
            <a:off x="306471" y="6927535"/>
            <a:ext cx="8433133" cy="4216566"/>
          </a:xfrm>
          <a:custGeom>
            <a:avLst/>
            <a:gdLst/>
            <a:ahLst/>
            <a:cxnLst/>
            <a:rect r="r" b="b" t="t" l="l"/>
            <a:pathLst>
              <a:path h="4216566" w="8433133">
                <a:moveTo>
                  <a:pt x="0" y="0"/>
                </a:moveTo>
                <a:lnTo>
                  <a:pt x="8433132" y="0"/>
                </a:lnTo>
                <a:lnTo>
                  <a:pt x="8433132" y="4216566"/>
                </a:lnTo>
                <a:lnTo>
                  <a:pt x="0" y="4216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44383" y="204083"/>
            <a:ext cx="11633739" cy="10615787"/>
          </a:xfrm>
          <a:custGeom>
            <a:avLst/>
            <a:gdLst/>
            <a:ahLst/>
            <a:cxnLst/>
            <a:rect r="r" b="b" t="t" l="l"/>
            <a:pathLst>
              <a:path h="10615787" w="11633739">
                <a:moveTo>
                  <a:pt x="0" y="0"/>
                </a:moveTo>
                <a:lnTo>
                  <a:pt x="11633739" y="0"/>
                </a:lnTo>
                <a:lnTo>
                  <a:pt x="11633739" y="10615787"/>
                </a:lnTo>
                <a:lnTo>
                  <a:pt x="0" y="10615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8671" y="3648710"/>
            <a:ext cx="8973911" cy="6282797"/>
          </a:xfrm>
          <a:custGeom>
            <a:avLst/>
            <a:gdLst/>
            <a:ahLst/>
            <a:cxnLst/>
            <a:rect r="r" b="b" t="t" l="l"/>
            <a:pathLst>
              <a:path h="6282797" w="8973911">
                <a:moveTo>
                  <a:pt x="0" y="0"/>
                </a:moveTo>
                <a:lnTo>
                  <a:pt x="8973911" y="0"/>
                </a:lnTo>
                <a:lnTo>
                  <a:pt x="8973911" y="6282797"/>
                </a:lnTo>
                <a:lnTo>
                  <a:pt x="0" y="6282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83074" y="5768125"/>
            <a:ext cx="3063033" cy="4163382"/>
          </a:xfrm>
          <a:custGeom>
            <a:avLst/>
            <a:gdLst/>
            <a:ahLst/>
            <a:cxnLst/>
            <a:rect r="r" b="b" t="t" l="l"/>
            <a:pathLst>
              <a:path h="4163382" w="3063033">
                <a:moveTo>
                  <a:pt x="0" y="0"/>
                </a:moveTo>
                <a:lnTo>
                  <a:pt x="3063032" y="0"/>
                </a:lnTo>
                <a:lnTo>
                  <a:pt x="3063032" y="4163382"/>
                </a:lnTo>
                <a:lnTo>
                  <a:pt x="0" y="4163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28" r="0" b="-151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35942" y="4835885"/>
            <a:ext cx="3010164" cy="889621"/>
          </a:xfrm>
          <a:custGeom>
            <a:avLst/>
            <a:gdLst/>
            <a:ahLst/>
            <a:cxnLst/>
            <a:rect r="r" b="b" t="t" l="l"/>
            <a:pathLst>
              <a:path h="889621" w="3010164">
                <a:moveTo>
                  <a:pt x="0" y="0"/>
                </a:moveTo>
                <a:lnTo>
                  <a:pt x="3010164" y="0"/>
                </a:lnTo>
                <a:lnTo>
                  <a:pt x="3010164" y="889621"/>
                </a:lnTo>
                <a:lnTo>
                  <a:pt x="0" y="889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7926" y="1938193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Soal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7926" y="2663063"/>
            <a:ext cx="14530295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3"/>
              </a:lnSpc>
            </a:pPr>
            <a:r>
              <a:rPr lang="en-US" sz="3600">
                <a:solidFill>
                  <a:srgbClr val="F9B314"/>
                </a:solidFill>
                <a:latin typeface="Montserrat Heavy"/>
              </a:rPr>
              <a:t>Mengkategorikan soal 2 tadi berdasar amount perminggu, perbulan, pertahun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Happy you!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926" y="5585965"/>
            <a:ext cx="430441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Amount per tahun berdasar kategori transaksi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00955" y="1866623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94627" y="4105507"/>
            <a:ext cx="9288593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-775100" y="6890150"/>
            <a:ext cx="39746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</a:rPr>
              <a:t>presentation 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97446" y="8636800"/>
            <a:ext cx="226185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</a:rPr>
              <a:t>End Slide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69329" y="952500"/>
            <a:ext cx="348997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Happy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66042" y="10287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72730" y="2031124"/>
            <a:ext cx="5922266" cy="101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0"/>
              </a:lnSpc>
            </a:pPr>
            <a:r>
              <a:rPr lang="en-US" sz="8000">
                <a:solidFill>
                  <a:srgbClr val="1211CA"/>
                </a:solidFill>
                <a:latin typeface="Montserrat Heavy"/>
              </a:rPr>
              <a:t>Materi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91533"/>
            <a:ext cx="9604112" cy="523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69" indent="-464185" lvl="1">
              <a:lnSpc>
                <a:spcPts val="5976"/>
              </a:lnSpc>
              <a:buFont typeface="Arial"/>
              <a:buChar char="•"/>
            </a:pPr>
            <a:r>
              <a:rPr lang="en-US" sz="4299">
                <a:solidFill>
                  <a:srgbClr val="F9B314"/>
                </a:solidFill>
                <a:latin typeface="Montserrat Heavy"/>
              </a:rPr>
              <a:t>Buat 1 juta data dummy &amp; Upload ke database</a:t>
            </a:r>
          </a:p>
          <a:p>
            <a:pPr marL="928369" indent="-464185" lvl="1">
              <a:lnSpc>
                <a:spcPts val="5976"/>
              </a:lnSpc>
              <a:buFont typeface="Arial"/>
              <a:buChar char="•"/>
            </a:pPr>
            <a:r>
              <a:rPr lang="en-US" sz="4299">
                <a:solidFill>
                  <a:srgbClr val="F9B314"/>
                </a:solidFill>
                <a:latin typeface="Montserrat Heavy"/>
              </a:rPr>
              <a:t>Data Preprocessing</a:t>
            </a:r>
          </a:p>
          <a:p>
            <a:pPr marL="928369" indent="-464185" lvl="1">
              <a:lnSpc>
                <a:spcPts val="5976"/>
              </a:lnSpc>
              <a:buFont typeface="Arial"/>
              <a:buChar char="•"/>
            </a:pPr>
            <a:r>
              <a:rPr lang="en-US" sz="4299">
                <a:solidFill>
                  <a:srgbClr val="F9B314"/>
                </a:solidFill>
                <a:latin typeface="Montserrat Heavy"/>
              </a:rPr>
              <a:t>Implementasi Model Machine Learning</a:t>
            </a:r>
          </a:p>
          <a:p>
            <a:pPr marL="928369" indent="-464185" lvl="1">
              <a:lnSpc>
                <a:spcPts val="5976"/>
              </a:lnSpc>
              <a:buFont typeface="Arial"/>
              <a:buChar char="•"/>
            </a:pPr>
            <a:r>
              <a:rPr lang="en-US" sz="4299">
                <a:solidFill>
                  <a:srgbClr val="F9B314"/>
                </a:solidFill>
                <a:latin typeface="Montserrat Heavy"/>
              </a:rPr>
              <a:t>Kategorikan setiap transaksi</a:t>
            </a:r>
          </a:p>
          <a:p>
            <a:pPr marL="928369" indent="-464185" lvl="1">
              <a:lnSpc>
                <a:spcPts val="5976"/>
              </a:lnSpc>
              <a:buFont typeface="Arial"/>
              <a:buChar char="•"/>
            </a:pPr>
            <a:r>
              <a:rPr lang="en-US" sz="4299">
                <a:solidFill>
                  <a:srgbClr val="F9B314"/>
                </a:solidFill>
                <a:latin typeface="Montserrat Heavy"/>
              </a:rPr>
              <a:t>Akumulasikan transaksi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Happy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85553" y="8244541"/>
            <a:ext cx="2758345" cy="245871"/>
            <a:chOff x="0" y="0"/>
            <a:chExt cx="726478" cy="64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6478" cy="64756"/>
            </a:xfrm>
            <a:custGeom>
              <a:avLst/>
              <a:gdLst/>
              <a:ahLst/>
              <a:cxnLst/>
              <a:rect r="r" b="b" t="t" l="l"/>
              <a:pathLst>
                <a:path h="64756" w="726478">
                  <a:moveTo>
                    <a:pt x="0" y="0"/>
                  </a:moveTo>
                  <a:lnTo>
                    <a:pt x="726478" y="0"/>
                  </a:lnTo>
                  <a:lnTo>
                    <a:pt x="726478" y="64756"/>
                  </a:lnTo>
                  <a:lnTo>
                    <a:pt x="0" y="6475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26478" cy="102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125" y="2773599"/>
            <a:ext cx="13325226" cy="6681234"/>
          </a:xfrm>
          <a:custGeom>
            <a:avLst/>
            <a:gdLst/>
            <a:ahLst/>
            <a:cxnLst/>
            <a:rect r="r" b="b" t="t" l="l"/>
            <a:pathLst>
              <a:path h="6681234" w="13325226">
                <a:moveTo>
                  <a:pt x="0" y="0"/>
                </a:moveTo>
                <a:lnTo>
                  <a:pt x="13325226" y="0"/>
                </a:lnTo>
                <a:lnTo>
                  <a:pt x="13325226" y="6681234"/>
                </a:lnTo>
                <a:lnTo>
                  <a:pt x="0" y="6681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515029">
            <a:off x="14316347" y="1403936"/>
            <a:ext cx="1538412" cy="2124473"/>
          </a:xfrm>
          <a:custGeom>
            <a:avLst/>
            <a:gdLst/>
            <a:ahLst/>
            <a:cxnLst/>
            <a:rect r="r" b="b" t="t" l="l"/>
            <a:pathLst>
              <a:path h="2124473" w="1538412">
                <a:moveTo>
                  <a:pt x="0" y="0"/>
                </a:moveTo>
                <a:lnTo>
                  <a:pt x="1538411" y="0"/>
                </a:lnTo>
                <a:lnTo>
                  <a:pt x="1538411" y="2124473"/>
                </a:lnTo>
                <a:lnTo>
                  <a:pt x="0" y="2124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47841" y="1153732"/>
            <a:ext cx="7992317" cy="580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3"/>
              </a:lnSpc>
            </a:pPr>
            <a:r>
              <a:rPr lang="en-US" sz="4599">
                <a:solidFill>
                  <a:srgbClr val="1211CA"/>
                </a:solidFill>
                <a:latin typeface="Montserrat Heavy"/>
              </a:rPr>
              <a:t>1 juta row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82867" y="1936964"/>
            <a:ext cx="5922266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7"/>
              </a:lnSpc>
            </a:pPr>
            <a:r>
              <a:rPr lang="en-US" sz="4200">
                <a:solidFill>
                  <a:srgbClr val="F9B314"/>
                </a:solidFill>
                <a:latin typeface="Montserrat Heavy"/>
              </a:rPr>
              <a:t>dummy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Happy you!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18695" y="6676041"/>
            <a:ext cx="2715677" cy="147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 Bold"/>
              </a:rPr>
              <a:t>file csv ke database postgremysql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57350" y="1497124"/>
            <a:ext cx="5701950" cy="119549"/>
            <a:chOff x="0" y="0"/>
            <a:chExt cx="1501748" cy="31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1748" cy="31486"/>
            </a:xfrm>
            <a:custGeom>
              <a:avLst/>
              <a:gdLst/>
              <a:ahLst/>
              <a:cxnLst/>
              <a:rect r="r" b="b" t="t" l="l"/>
              <a:pathLst>
                <a:path h="31486" w="1501748">
                  <a:moveTo>
                    <a:pt x="0" y="0"/>
                  </a:moveTo>
                  <a:lnTo>
                    <a:pt x="1501748" y="0"/>
                  </a:lnTo>
                  <a:lnTo>
                    <a:pt x="1501748" y="31486"/>
                  </a:lnTo>
                  <a:lnTo>
                    <a:pt x="0" y="3148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01748" cy="69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373663">
            <a:off x="-1567385" y="340386"/>
            <a:ext cx="8433133" cy="4216566"/>
          </a:xfrm>
          <a:custGeom>
            <a:avLst/>
            <a:gdLst/>
            <a:ahLst/>
            <a:cxnLst/>
            <a:rect r="r" b="b" t="t" l="l"/>
            <a:pathLst>
              <a:path h="4216566" w="8433133">
                <a:moveTo>
                  <a:pt x="0" y="0"/>
                </a:moveTo>
                <a:lnTo>
                  <a:pt x="8433133" y="0"/>
                </a:lnTo>
                <a:lnTo>
                  <a:pt x="8433133" y="4216566"/>
                </a:lnTo>
                <a:lnTo>
                  <a:pt x="0" y="421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868482">
            <a:off x="11344628" y="5845929"/>
            <a:ext cx="8433133" cy="4216566"/>
          </a:xfrm>
          <a:custGeom>
            <a:avLst/>
            <a:gdLst/>
            <a:ahLst/>
            <a:cxnLst/>
            <a:rect r="r" b="b" t="t" l="l"/>
            <a:pathLst>
              <a:path h="4216566" w="8433133">
                <a:moveTo>
                  <a:pt x="0" y="0"/>
                </a:moveTo>
                <a:lnTo>
                  <a:pt x="8433133" y="0"/>
                </a:lnTo>
                <a:lnTo>
                  <a:pt x="8433133" y="4216566"/>
                </a:lnTo>
                <a:lnTo>
                  <a:pt x="0" y="4216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81767" y="9166602"/>
            <a:ext cx="792206" cy="91698"/>
            <a:chOff x="0" y="0"/>
            <a:chExt cx="208647" cy="241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8647" cy="24151"/>
            </a:xfrm>
            <a:custGeom>
              <a:avLst/>
              <a:gdLst/>
              <a:ahLst/>
              <a:cxnLst/>
              <a:rect r="r" b="b" t="t" l="l"/>
              <a:pathLst>
                <a:path h="24151" w="208647">
                  <a:moveTo>
                    <a:pt x="0" y="0"/>
                  </a:moveTo>
                  <a:lnTo>
                    <a:pt x="208647" y="0"/>
                  </a:lnTo>
                  <a:lnTo>
                    <a:pt x="208647" y="24151"/>
                  </a:lnTo>
                  <a:lnTo>
                    <a:pt x="0" y="24151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8647" cy="62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99988" y="9166602"/>
            <a:ext cx="792206" cy="91698"/>
            <a:chOff x="0" y="0"/>
            <a:chExt cx="208647" cy="241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8647" cy="24151"/>
            </a:xfrm>
            <a:custGeom>
              <a:avLst/>
              <a:gdLst/>
              <a:ahLst/>
              <a:cxnLst/>
              <a:rect r="r" b="b" t="t" l="l"/>
              <a:pathLst>
                <a:path h="24151" w="208647">
                  <a:moveTo>
                    <a:pt x="0" y="0"/>
                  </a:moveTo>
                  <a:lnTo>
                    <a:pt x="208647" y="0"/>
                  </a:lnTo>
                  <a:lnTo>
                    <a:pt x="208647" y="24151"/>
                  </a:lnTo>
                  <a:lnTo>
                    <a:pt x="0" y="24151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8647" cy="62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768988" y="9166602"/>
            <a:ext cx="792206" cy="91698"/>
            <a:chOff x="0" y="0"/>
            <a:chExt cx="208647" cy="241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8647" cy="24151"/>
            </a:xfrm>
            <a:custGeom>
              <a:avLst/>
              <a:gdLst/>
              <a:ahLst/>
              <a:cxnLst/>
              <a:rect r="r" b="b" t="t" l="l"/>
              <a:pathLst>
                <a:path h="24151" w="208647">
                  <a:moveTo>
                    <a:pt x="0" y="0"/>
                  </a:moveTo>
                  <a:lnTo>
                    <a:pt x="208647" y="0"/>
                  </a:lnTo>
                  <a:lnTo>
                    <a:pt x="208647" y="24151"/>
                  </a:lnTo>
                  <a:lnTo>
                    <a:pt x="0" y="24151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8647" cy="62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41847" y="2715933"/>
            <a:ext cx="3664253" cy="4855135"/>
          </a:xfrm>
          <a:custGeom>
            <a:avLst/>
            <a:gdLst/>
            <a:ahLst/>
            <a:cxnLst/>
            <a:rect r="r" b="b" t="t" l="l"/>
            <a:pathLst>
              <a:path h="4855135" w="3664253">
                <a:moveTo>
                  <a:pt x="0" y="0"/>
                </a:moveTo>
                <a:lnTo>
                  <a:pt x="3664253" y="0"/>
                </a:lnTo>
                <a:lnTo>
                  <a:pt x="3664253" y="4855134"/>
                </a:lnTo>
                <a:lnTo>
                  <a:pt x="0" y="48551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473956" y="2539736"/>
            <a:ext cx="7247307" cy="5229523"/>
          </a:xfrm>
          <a:custGeom>
            <a:avLst/>
            <a:gdLst/>
            <a:ahLst/>
            <a:cxnLst/>
            <a:rect r="r" b="b" t="t" l="l"/>
            <a:pathLst>
              <a:path h="5229523" w="7247307">
                <a:moveTo>
                  <a:pt x="0" y="0"/>
                </a:moveTo>
                <a:lnTo>
                  <a:pt x="7247307" y="0"/>
                </a:lnTo>
                <a:lnTo>
                  <a:pt x="7247307" y="5229523"/>
                </a:lnTo>
                <a:lnTo>
                  <a:pt x="0" y="5229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89120" y="2678659"/>
            <a:ext cx="5942630" cy="4929682"/>
          </a:xfrm>
          <a:custGeom>
            <a:avLst/>
            <a:gdLst/>
            <a:ahLst/>
            <a:cxnLst/>
            <a:rect r="r" b="b" t="t" l="l"/>
            <a:pathLst>
              <a:path h="4929682" w="5942630">
                <a:moveTo>
                  <a:pt x="0" y="0"/>
                </a:moveTo>
                <a:lnTo>
                  <a:pt x="5942630" y="0"/>
                </a:lnTo>
                <a:lnTo>
                  <a:pt x="5942630" y="4929682"/>
                </a:lnTo>
                <a:lnTo>
                  <a:pt x="0" y="49296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557350" y="816483"/>
            <a:ext cx="1513532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70882" y="816483"/>
            <a:ext cx="4188418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F9B314"/>
                </a:solidFill>
                <a:latin typeface="Montserrat Heavy"/>
              </a:rPr>
              <a:t>Preprocessing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2048" y="8255034"/>
            <a:ext cx="15988086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7"/>
              </a:lnSpc>
            </a:pPr>
            <a:r>
              <a:rPr lang="en-US" sz="4200" spc="3360">
                <a:solidFill>
                  <a:srgbClr val="1211CA"/>
                </a:solidFill>
                <a:latin typeface="Montserrat Heavy"/>
              </a:rPr>
              <a:t>1          2          3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5628" y="0"/>
            <a:ext cx="11210281" cy="10287000"/>
          </a:xfrm>
          <a:custGeom>
            <a:avLst/>
            <a:gdLst/>
            <a:ahLst/>
            <a:cxnLst/>
            <a:rect r="r" b="b" t="t" l="l"/>
            <a:pathLst>
              <a:path h="10287000" w="11210281">
                <a:moveTo>
                  <a:pt x="0" y="0"/>
                </a:moveTo>
                <a:lnTo>
                  <a:pt x="11210281" y="0"/>
                </a:lnTo>
                <a:lnTo>
                  <a:pt x="112102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98" t="0" r="-1013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6179" y="1997351"/>
            <a:ext cx="6448950" cy="647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7"/>
              </a:lnSpc>
            </a:pPr>
            <a:r>
              <a:rPr lang="en-US" sz="5199">
                <a:solidFill>
                  <a:srgbClr val="1211CA"/>
                </a:solidFill>
                <a:latin typeface="Montserrat Heavy"/>
              </a:rPr>
              <a:t>Machine </a:t>
            </a:r>
            <a:r>
              <a:rPr lang="en-US" sz="5199">
                <a:solidFill>
                  <a:srgbClr val="F9B314"/>
                </a:solidFill>
                <a:latin typeface="Montserrat Heavy"/>
              </a:rPr>
              <a:t>Learning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9490" y="2978946"/>
            <a:ext cx="7142327" cy="166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Random Forest Classifier :  0.499453</a:t>
            </a:r>
          </a:p>
          <a:p>
            <a:pPr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K-Neighbors Classifier :  0.498743</a:t>
            </a:r>
          </a:p>
          <a:p>
            <a:pPr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Logistic Regression:  0.498956</a:t>
            </a:r>
          </a:p>
          <a:p>
            <a:pPr>
              <a:lnSpc>
                <a:spcPts val="217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1226879">
            <a:off x="-2031608" y="6963077"/>
            <a:ext cx="8433133" cy="4216566"/>
          </a:xfrm>
          <a:custGeom>
            <a:avLst/>
            <a:gdLst/>
            <a:ahLst/>
            <a:cxnLst/>
            <a:rect r="r" b="b" t="t" l="l"/>
            <a:pathLst>
              <a:path h="4216566" w="8433133">
                <a:moveTo>
                  <a:pt x="0" y="0"/>
                </a:moveTo>
                <a:lnTo>
                  <a:pt x="8433133" y="0"/>
                </a:lnTo>
                <a:lnTo>
                  <a:pt x="8433133" y="4216567"/>
                </a:lnTo>
                <a:lnTo>
                  <a:pt x="0" y="4216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334004"/>
            <a:ext cx="1856645" cy="68071"/>
            <a:chOff x="0" y="0"/>
            <a:chExt cx="488993" cy="179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740232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Happy you!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0052" y="4913790"/>
            <a:ext cx="7463451" cy="142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28"/>
              </a:lnSpc>
            </a:pPr>
            <a:r>
              <a:rPr lang="en-US" sz="2400" u="sng">
                <a:solidFill>
                  <a:srgbClr val="2D262A"/>
                </a:solidFill>
                <a:latin typeface="Montserrat Classic Bold"/>
              </a:rPr>
              <a:t>Note</a:t>
            </a: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2D262A"/>
                </a:solidFill>
                <a:latin typeface="Montserrat Classic"/>
              </a:rPr>
              <a:t>Hasil akurasi tidak bisa digunakan, karna data yang dipakai merupakan data dummy.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3332" y="1012881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44383" y="204083"/>
            <a:ext cx="11633739" cy="10615787"/>
          </a:xfrm>
          <a:custGeom>
            <a:avLst/>
            <a:gdLst/>
            <a:ahLst/>
            <a:cxnLst/>
            <a:rect r="r" b="b" t="t" l="l"/>
            <a:pathLst>
              <a:path h="10615787" w="11633739">
                <a:moveTo>
                  <a:pt x="0" y="0"/>
                </a:moveTo>
                <a:lnTo>
                  <a:pt x="11633739" y="0"/>
                </a:lnTo>
                <a:lnTo>
                  <a:pt x="11633739" y="10615787"/>
                </a:lnTo>
                <a:lnTo>
                  <a:pt x="0" y="10615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457992">
            <a:off x="10474107" y="7473004"/>
            <a:ext cx="2735176" cy="2024030"/>
          </a:xfrm>
          <a:custGeom>
            <a:avLst/>
            <a:gdLst/>
            <a:ahLst/>
            <a:cxnLst/>
            <a:rect r="r" b="b" t="t" l="l"/>
            <a:pathLst>
              <a:path h="2024030" w="2735176">
                <a:moveTo>
                  <a:pt x="0" y="0"/>
                </a:moveTo>
                <a:lnTo>
                  <a:pt x="2735175" y="0"/>
                </a:lnTo>
                <a:lnTo>
                  <a:pt x="2735175" y="2024030"/>
                </a:lnTo>
                <a:lnTo>
                  <a:pt x="0" y="2024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2558" y="3735205"/>
            <a:ext cx="9065522" cy="6210443"/>
          </a:xfrm>
          <a:custGeom>
            <a:avLst/>
            <a:gdLst/>
            <a:ahLst/>
            <a:cxnLst/>
            <a:rect r="r" b="b" t="t" l="l"/>
            <a:pathLst>
              <a:path h="6210443" w="9065522">
                <a:moveTo>
                  <a:pt x="0" y="0"/>
                </a:moveTo>
                <a:lnTo>
                  <a:pt x="9065522" y="0"/>
                </a:lnTo>
                <a:lnTo>
                  <a:pt x="9065522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16358" y="645803"/>
            <a:ext cx="7863966" cy="6486807"/>
          </a:xfrm>
          <a:custGeom>
            <a:avLst/>
            <a:gdLst/>
            <a:ahLst/>
            <a:cxnLst/>
            <a:rect r="r" b="b" t="t" l="l"/>
            <a:pathLst>
              <a:path h="6486807" w="7863966">
                <a:moveTo>
                  <a:pt x="0" y="0"/>
                </a:moveTo>
                <a:lnTo>
                  <a:pt x="7863966" y="0"/>
                </a:lnTo>
                <a:lnTo>
                  <a:pt x="7863966" y="6486807"/>
                </a:lnTo>
                <a:lnTo>
                  <a:pt x="0" y="64868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2558" y="1376227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Soal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2558" y="2110621"/>
            <a:ext cx="7537588" cy="1519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F9B314"/>
                </a:solidFill>
                <a:latin typeface="Montserrat Heavy"/>
              </a:rPr>
              <a:t>Mengkategorikan transaksi berdasar fitur dan tipe transaksi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3332" y="419108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Happy you!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44383" y="204083"/>
            <a:ext cx="11633739" cy="10615787"/>
          </a:xfrm>
          <a:custGeom>
            <a:avLst/>
            <a:gdLst/>
            <a:ahLst/>
            <a:cxnLst/>
            <a:rect r="r" b="b" t="t" l="l"/>
            <a:pathLst>
              <a:path h="10615787" w="11633739">
                <a:moveTo>
                  <a:pt x="0" y="0"/>
                </a:moveTo>
                <a:lnTo>
                  <a:pt x="11633739" y="0"/>
                </a:lnTo>
                <a:lnTo>
                  <a:pt x="11633739" y="10615787"/>
                </a:lnTo>
                <a:lnTo>
                  <a:pt x="0" y="10615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95546" y="3648710"/>
            <a:ext cx="9248837" cy="6194513"/>
          </a:xfrm>
          <a:custGeom>
            <a:avLst/>
            <a:gdLst/>
            <a:ahLst/>
            <a:cxnLst/>
            <a:rect r="r" b="b" t="t" l="l"/>
            <a:pathLst>
              <a:path h="6194513" w="9248837">
                <a:moveTo>
                  <a:pt x="0" y="0"/>
                </a:moveTo>
                <a:lnTo>
                  <a:pt x="9248837" y="0"/>
                </a:lnTo>
                <a:lnTo>
                  <a:pt x="9248837" y="6194513"/>
                </a:lnTo>
                <a:lnTo>
                  <a:pt x="0" y="6194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7926" y="1938193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Soal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926" y="2663063"/>
            <a:ext cx="14530295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3"/>
              </a:lnSpc>
            </a:pPr>
            <a:r>
              <a:rPr lang="en-US" sz="3600">
                <a:solidFill>
                  <a:srgbClr val="F9B314"/>
                </a:solidFill>
                <a:latin typeface="Montserrat Heavy"/>
              </a:rPr>
              <a:t>Mengkategorikan soal 2 tadi berdasar amount perminggu, perbulan, pertahun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Happy you!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7926" y="5585965"/>
            <a:ext cx="531630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Bahan untuk menjawab soal 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44383" y="204083"/>
            <a:ext cx="11633739" cy="10615787"/>
          </a:xfrm>
          <a:custGeom>
            <a:avLst/>
            <a:gdLst/>
            <a:ahLst/>
            <a:cxnLst/>
            <a:rect r="r" b="b" t="t" l="l"/>
            <a:pathLst>
              <a:path h="10615787" w="11633739">
                <a:moveTo>
                  <a:pt x="0" y="0"/>
                </a:moveTo>
                <a:lnTo>
                  <a:pt x="11633739" y="0"/>
                </a:lnTo>
                <a:lnTo>
                  <a:pt x="11633739" y="10615787"/>
                </a:lnTo>
                <a:lnTo>
                  <a:pt x="0" y="10615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91907" y="3648710"/>
            <a:ext cx="9445284" cy="6213704"/>
          </a:xfrm>
          <a:custGeom>
            <a:avLst/>
            <a:gdLst/>
            <a:ahLst/>
            <a:cxnLst/>
            <a:rect r="r" b="b" t="t" l="l"/>
            <a:pathLst>
              <a:path h="6213704" w="9445284">
                <a:moveTo>
                  <a:pt x="0" y="0"/>
                </a:moveTo>
                <a:lnTo>
                  <a:pt x="9445284" y="0"/>
                </a:lnTo>
                <a:lnTo>
                  <a:pt x="9445284" y="6213704"/>
                </a:lnTo>
                <a:lnTo>
                  <a:pt x="0" y="6213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7926" y="1938193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Soal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926" y="2663063"/>
            <a:ext cx="14530295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3"/>
              </a:lnSpc>
            </a:pPr>
            <a:r>
              <a:rPr lang="en-US" sz="3600">
                <a:solidFill>
                  <a:srgbClr val="F9B314"/>
                </a:solidFill>
                <a:latin typeface="Montserrat Heavy"/>
              </a:rPr>
              <a:t>Mengkategorikan soal 2 tadi berdasar amount perminggu, perbulan, pertahun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Happy you!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7926" y="5585965"/>
            <a:ext cx="430441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Amount per minggu berdasar kategori transaksi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74847"/>
            <a:ext cx="1856645" cy="68071"/>
            <a:chOff x="0" y="0"/>
            <a:chExt cx="488993" cy="179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8993" cy="17928"/>
            </a:xfrm>
            <a:custGeom>
              <a:avLst/>
              <a:gdLst/>
              <a:ahLst/>
              <a:cxnLst/>
              <a:rect r="r" b="b" t="t" l="l"/>
              <a:pathLst>
                <a:path h="17928" w="488993">
                  <a:moveTo>
                    <a:pt x="0" y="0"/>
                  </a:moveTo>
                  <a:lnTo>
                    <a:pt x="488993" y="0"/>
                  </a:lnTo>
                  <a:lnTo>
                    <a:pt x="488993" y="17928"/>
                  </a:lnTo>
                  <a:lnTo>
                    <a:pt x="0" y="17928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8993" cy="5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44383" y="204083"/>
            <a:ext cx="11633739" cy="10615787"/>
          </a:xfrm>
          <a:custGeom>
            <a:avLst/>
            <a:gdLst/>
            <a:ahLst/>
            <a:cxnLst/>
            <a:rect r="r" b="b" t="t" l="l"/>
            <a:pathLst>
              <a:path h="10615787" w="11633739">
                <a:moveTo>
                  <a:pt x="0" y="0"/>
                </a:moveTo>
                <a:lnTo>
                  <a:pt x="11633739" y="0"/>
                </a:lnTo>
                <a:lnTo>
                  <a:pt x="11633739" y="10615787"/>
                </a:lnTo>
                <a:lnTo>
                  <a:pt x="0" y="10615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8671" y="3648710"/>
            <a:ext cx="9519836" cy="6194032"/>
          </a:xfrm>
          <a:custGeom>
            <a:avLst/>
            <a:gdLst/>
            <a:ahLst/>
            <a:cxnLst/>
            <a:rect r="r" b="b" t="t" l="l"/>
            <a:pathLst>
              <a:path h="6194032" w="9519836">
                <a:moveTo>
                  <a:pt x="0" y="0"/>
                </a:moveTo>
                <a:lnTo>
                  <a:pt x="9519836" y="0"/>
                </a:lnTo>
                <a:lnTo>
                  <a:pt x="9519836" y="6194032"/>
                </a:lnTo>
                <a:lnTo>
                  <a:pt x="0" y="6194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7926" y="1938193"/>
            <a:ext cx="6448950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1211CA"/>
                </a:solidFill>
                <a:latin typeface="Montserrat Heavy"/>
              </a:rPr>
              <a:t>Soal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926" y="2663063"/>
            <a:ext cx="14530295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3"/>
              </a:lnSpc>
            </a:pPr>
            <a:r>
              <a:rPr lang="en-US" sz="3600">
                <a:solidFill>
                  <a:srgbClr val="F9B314"/>
                </a:solidFill>
                <a:latin typeface="Montserrat Heavy"/>
              </a:rPr>
              <a:t>Mengkategorikan soal 2 tadi berdasar amount perminggu, perbulan, pertahun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81075"/>
            <a:ext cx="34899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Happy you!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7926" y="5585965"/>
            <a:ext cx="4304416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1010"/>
                </a:solidFill>
                <a:latin typeface="Montserrat Classic Bold"/>
              </a:rPr>
              <a:t>Amount per bulan berdasar kategori transaksi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DAF0u9R-e1w</dc:identifier>
  <dcterms:modified xsi:type="dcterms:W3CDTF">2011-08-01T06:04:30Z</dcterms:modified>
  <cp:revision>1</cp:revision>
  <dc:title>Minicase Data Engineering</dc:title>
</cp:coreProperties>
</file>